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7" r:id="rId3"/>
    <p:sldId id="260" r:id="rId4"/>
    <p:sldId id="261" r:id="rId5"/>
    <p:sldId id="297" r:id="rId6"/>
    <p:sldId id="298" r:id="rId7"/>
    <p:sldId id="299" r:id="rId8"/>
    <p:sldId id="264" r:id="rId9"/>
    <p:sldId id="258" r:id="rId10"/>
    <p:sldId id="296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6CB33F"/>
    <a:srgbClr val="E86D1F"/>
    <a:srgbClr val="007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27" autoAdjust="0"/>
    <p:restoredTop sz="97170" autoAdjust="0"/>
  </p:normalViewPr>
  <p:slideViewPr>
    <p:cSldViewPr snapToGrid="0" showGuides="1">
      <p:cViewPr>
        <p:scale>
          <a:sx n="72" d="100"/>
          <a:sy n="72" d="100"/>
        </p:scale>
        <p:origin x="-1904" y="-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1AA9D-6ECE-F348-AAD1-3F470D4604DE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390A3-2A43-6345-B0C2-09383F37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7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guests to Chicago and thank them for joining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6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1:24 of TMK</a:t>
            </a:r>
            <a:r>
              <a:rPr lang="en-US" baseline="0" dirty="0" smtClean="0"/>
              <a:t>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2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r>
              <a:rPr lang="en-US" baseline="0" dirty="0" smtClean="0"/>
              <a:t> the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4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CS team members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Central Region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Northeast Region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West Region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Corporate HQ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5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purposes of printing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8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purposes of printing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3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purposes of printing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7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purposes of printing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Facts about 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5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of TMK BU’s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390A3-2A43-6345-B0C2-09383F37F9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6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8F9D1-B07A-4649-8549-262845CA59EB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AADF-EE3F-4E5D-B29C-D5ACEE7478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9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FBE7-9AF6-4071-9771-15E796E04866}" type="datetimeFigureOut">
              <a:rPr lang="en-US" smtClean="0"/>
              <a:t>6/23/16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7AE4-2B1C-4BFF-B6CB-21BE5DEE1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ZcEoJaa0yWA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9C1"/>
                </a:solidFill>
                <a:latin typeface="Arial"/>
                <a:cs typeface="Arial"/>
              </a:rPr>
              <a:t>CoreSource </a:t>
            </a:r>
            <a:br>
              <a:rPr lang="en-US" dirty="0" smtClean="0">
                <a:solidFill>
                  <a:srgbClr val="0079C1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79C1"/>
                </a:solidFill>
                <a:latin typeface="Arial"/>
                <a:cs typeface="Arial"/>
              </a:rPr>
              <a:t>Broker Summit</a:t>
            </a:r>
            <a:endParaRPr lang="en-US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25252"/>
                </a:solidFill>
                <a:latin typeface="Arial"/>
                <a:cs typeface="Arial"/>
              </a:rPr>
              <a:t>Tuesday, June 21</a:t>
            </a:r>
          </a:p>
          <a:p>
            <a:r>
              <a:rPr lang="en-US" dirty="0" smtClean="0">
                <a:solidFill>
                  <a:srgbClr val="525252"/>
                </a:solidFill>
                <a:latin typeface="Arial"/>
                <a:cs typeface="Arial"/>
              </a:rPr>
              <a:t>Loews Hotel  |  Chicago, IL</a:t>
            </a:r>
            <a:endParaRPr lang="en-US" dirty="0">
              <a:solidFill>
                <a:srgbClr val="52525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5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9C1"/>
                </a:solidFill>
                <a:latin typeface="Arial"/>
                <a:cs typeface="Arial"/>
              </a:rPr>
              <a:t>Trustmark Companies</a:t>
            </a:r>
            <a:endParaRPr lang="en-US" sz="32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  <a:hlinkClick r:id="rId3"/>
              </a:rPr>
              <a:t>Trustmark Companies </a:t>
            </a:r>
            <a:r>
              <a:rPr lang="en-US" sz="2400" dirty="0" smtClean="0">
                <a:latin typeface="Arial"/>
                <a:cs typeface="Arial"/>
                <a:hlinkClick r:id="rId3"/>
              </a:rPr>
              <a:t>Overview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(Corp. Comm. will provide a slide with video embedded)</a:t>
            </a:r>
          </a:p>
        </p:txBody>
      </p:sp>
    </p:spTree>
    <p:extLst>
      <p:ext uri="{BB962C8B-B14F-4D97-AF65-F5344CB8AC3E}">
        <p14:creationId xmlns:p14="http://schemas.microsoft.com/office/powerpoint/2010/main" val="16464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9C1"/>
                </a:solidFill>
                <a:latin typeface="Arial"/>
                <a:cs typeface="Arial"/>
              </a:rPr>
              <a:t>Key Discussion Topics</a:t>
            </a:r>
            <a:endParaRPr lang="en-US" sz="32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9071"/>
              </p:ext>
            </p:extLst>
          </p:nvPr>
        </p:nvGraphicFramePr>
        <p:xfrm>
          <a:off x="628650" y="1825625"/>
          <a:ext cx="7886700" cy="2872435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573180"/>
                <a:gridCol w="2313520"/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b="1" i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Introductions and Company</a:t>
                      </a:r>
                      <a:r>
                        <a:rPr lang="en-US" sz="1600" b="1" i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Overview</a:t>
                      </a:r>
                      <a:endParaRPr lang="en-US" sz="1600" b="1" i="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Ben Frisch</a:t>
                      </a:r>
                    </a:p>
                    <a:p>
                      <a:pPr marL="45720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Bob Wolfkiel</a:t>
                      </a:r>
                      <a:endParaRPr lang="en-US" sz="16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b="1" i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CoreSource Value Proposition</a:t>
                      </a:r>
                      <a:r>
                        <a:rPr lang="en-US" sz="1600" b="1" i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and Strategic Objectives</a:t>
                      </a:r>
                      <a:endParaRPr lang="en-US" sz="1600" b="1" i="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Steve Horvath</a:t>
                      </a:r>
                      <a:endParaRPr lang="en-US" sz="16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b="1" i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2016 Key Initiatives</a:t>
                      </a:r>
                      <a:endParaRPr lang="en-US" sz="1600" b="1" i="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endParaRPr lang="en-US" sz="1600" b="1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57784" indent="-285750" algn="l">
                        <a:lnSpc>
                          <a:spcPct val="114000"/>
                        </a:lnSpc>
                        <a:buFont typeface="Arial"/>
                        <a:buChar char="•"/>
                      </a:pPr>
                      <a:r>
                        <a:rPr lang="en-US" sz="1600" b="1" i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Consumer – Focused Advocacy and</a:t>
                      </a:r>
                      <a:r>
                        <a:rPr lang="en-US" sz="1600" b="1" i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Engagement</a:t>
                      </a:r>
                      <a:endParaRPr lang="en-US" sz="1600" b="1" i="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Joanne McGowan</a:t>
                      </a:r>
                      <a:endParaRPr lang="en-US" sz="16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57784" indent="-285750" algn="l">
                        <a:lnSpc>
                          <a:spcPct val="114000"/>
                        </a:lnSpc>
                        <a:buFont typeface="Arial"/>
                        <a:buChar char="•"/>
                      </a:pPr>
                      <a:r>
                        <a:rPr lang="en-US" sz="1600" b="1" i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New Analytics</a:t>
                      </a:r>
                      <a:r>
                        <a:rPr lang="en-US" sz="1600" b="1" i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Resources</a:t>
                      </a:r>
                      <a:endParaRPr lang="en-US" sz="1600" b="1" i="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Amy Bloedorn</a:t>
                      </a:r>
                      <a:endParaRPr lang="en-US" sz="16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57784" indent="-285750" algn="l">
                        <a:lnSpc>
                          <a:spcPct val="114000"/>
                        </a:lnSpc>
                        <a:buFont typeface="Arial"/>
                        <a:buChar char="•"/>
                      </a:pPr>
                      <a:r>
                        <a:rPr lang="en-US" sz="1600" b="1" i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New Innovative Member Solutions</a:t>
                      </a:r>
                      <a:endParaRPr lang="en-US" sz="1600" b="1" i="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4000"/>
                        </a:lnSpc>
                        <a:buFont typeface="Lucida Grande"/>
                        <a:buNone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Clare Smith</a:t>
                      </a:r>
                      <a:endParaRPr lang="en-US" sz="16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b="1" i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Market</a:t>
                      </a:r>
                      <a:r>
                        <a:rPr lang="en-US" sz="1600" b="1" i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Insights Collaboration</a:t>
                      </a:r>
                      <a:endParaRPr lang="en-US" sz="1600" b="1" i="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4000"/>
                        </a:lnSpc>
                        <a:buFont typeface="Arial"/>
                        <a:buNone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Kim Fiori</a:t>
                      </a:r>
                      <a:endParaRPr lang="en-US" sz="16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9C1"/>
                </a:solidFill>
                <a:latin typeface="Arial"/>
                <a:cs typeface="Arial"/>
              </a:rPr>
              <a:t>The CoreSource Team</a:t>
            </a:r>
            <a:endParaRPr lang="en-US" sz="32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pic>
        <p:nvPicPr>
          <p:cNvPr id="18" name="Picture 17" descr="CS_Map of States_Sales2-0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" b="15393"/>
          <a:stretch/>
        </p:blipFill>
        <p:spPr>
          <a:xfrm>
            <a:off x="1206956" y="1507219"/>
            <a:ext cx="6748455" cy="415095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63090" y="4845295"/>
            <a:ext cx="2059056" cy="8137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100" b="1" dirty="0" smtClean="0">
                <a:solidFill>
                  <a:srgbClr val="E86D1F"/>
                </a:solidFill>
                <a:latin typeface="Arial"/>
                <a:cs typeface="Arial"/>
              </a:rPr>
              <a:t>Corporate Headquarters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100" b="1" dirty="0" smtClean="0">
                <a:solidFill>
                  <a:srgbClr val="0079C1"/>
                </a:solidFill>
                <a:latin typeface="Arial"/>
                <a:cs typeface="Arial"/>
              </a:rPr>
              <a:t>Regional Offices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100" b="1" dirty="0" smtClean="0">
                <a:solidFill>
                  <a:srgbClr val="6CB33F"/>
                </a:solidFill>
                <a:latin typeface="Arial"/>
                <a:cs typeface="Arial"/>
              </a:rPr>
              <a:t>Remote Offices</a:t>
            </a:r>
            <a:endParaRPr lang="en-US" sz="1100" b="1" dirty="0">
              <a:solidFill>
                <a:srgbClr val="6CB33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4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79C1"/>
                </a:solidFill>
                <a:latin typeface="Arial"/>
                <a:cs typeface="Arial"/>
              </a:rPr>
              <a:t>CoreSource Central</a:t>
            </a:r>
            <a:endParaRPr lang="en-US" sz="34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27432"/>
              </p:ext>
            </p:extLst>
          </p:nvPr>
        </p:nvGraphicFramePr>
        <p:xfrm>
          <a:off x="628650" y="1825625"/>
          <a:ext cx="7886700" cy="2560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43350"/>
                <a:gridCol w="3943350"/>
              </a:tblGrid>
              <a:tr h="6400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Kim Fiori  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Regional President  |  Detroit, MI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Tim DeLoache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 |  </a:t>
                      </a: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Atlanta, 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Chris O’Dwyer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Little Rock, AR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Kevin Foltz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Columbus,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Shelly O’Grady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</a:t>
                      </a: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Detroit,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MI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Lee </a:t>
                      </a:r>
                      <a:r>
                        <a:rPr lang="en-US" sz="1600" b="1" baseline="0" dirty="0" err="1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Rufty</a:t>
                      </a:r>
                      <a:endParaRPr lang="en-US" sz="1600" b="1" baseline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Charlotte, NC</a:t>
                      </a:r>
                      <a:endParaRPr lang="en-US" sz="1600" b="0" baseline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5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79C1"/>
                </a:solidFill>
                <a:latin typeface="Arial"/>
                <a:cs typeface="Arial"/>
              </a:rPr>
              <a:t>CoreSource Northeast</a:t>
            </a:r>
            <a:endParaRPr lang="en-US" sz="34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860478"/>
              </p:ext>
            </p:extLst>
          </p:nvPr>
        </p:nvGraphicFramePr>
        <p:xfrm>
          <a:off x="628650" y="1825625"/>
          <a:ext cx="7886700" cy="1920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43350"/>
                <a:gridCol w="3943350"/>
              </a:tblGrid>
              <a:tr h="6400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Bob Wolfkiel  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Regional President  |  Lancaster, PA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Pete </a:t>
                      </a:r>
                      <a:r>
                        <a:rPr lang="en-US" sz="1600" b="1" dirty="0" err="1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Coen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</a:t>
                      </a: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Long Island,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NY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Alan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Wiederhold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Baltimore, MD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Jason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Dennis 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Lancaster, PA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8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79C1"/>
                </a:solidFill>
                <a:latin typeface="Arial"/>
                <a:cs typeface="Arial"/>
              </a:rPr>
              <a:t>CoreSource West</a:t>
            </a:r>
            <a:endParaRPr lang="en-US" sz="34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13843"/>
              </p:ext>
            </p:extLst>
          </p:nvPr>
        </p:nvGraphicFramePr>
        <p:xfrm>
          <a:off x="628650" y="1825625"/>
          <a:ext cx="7886700" cy="1920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43350"/>
                <a:gridCol w="3943350"/>
              </a:tblGrid>
              <a:tr h="6400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Ben Frisch  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Regional President  |  Kansas City, KS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Steve Behan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</a:t>
                      </a: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Southern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Ed Murphy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</a:t>
                      </a: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Chicago, IL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Diane Harris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</a:t>
                      </a: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Northern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CA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Elizabeth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Stoneman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Sales Executive  |  Kansas City, KS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9C1"/>
                </a:solidFill>
                <a:latin typeface="Arial"/>
                <a:cs typeface="Arial"/>
              </a:rPr>
              <a:t>CoreSource Corporate</a:t>
            </a:r>
            <a:endParaRPr lang="en-US" sz="32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85148"/>
              </p:ext>
            </p:extLst>
          </p:nvPr>
        </p:nvGraphicFramePr>
        <p:xfrm>
          <a:off x="628650" y="1825625"/>
          <a:ext cx="7886700" cy="338328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3943350"/>
                <a:gridCol w="3943350"/>
              </a:tblGrid>
              <a:tr h="548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Amy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Bloedorn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Senior Director, Data 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Dave Parrish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VP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Strategic Relationships &amp; Sales Support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548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Pam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Cowan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Senior Director, Product Development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Erin Polis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Marketing Director</a:t>
                      </a:r>
                    </a:p>
                  </a:txBody>
                  <a:tcPr anchor="ctr"/>
                </a:tc>
              </a:tr>
              <a:tr h="548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Steve Horvath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VP Product &amp; Marketing Strategies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Megan Powers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Marketing Administrator</a:t>
                      </a:r>
                    </a:p>
                  </a:txBody>
                  <a:tcPr anchor="ctr"/>
                </a:tc>
              </a:tr>
              <a:tr h="548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Dina Matson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AVP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Corporate Communications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Lloyd Sarrel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Chief Operating Officer</a:t>
                      </a:r>
                    </a:p>
                  </a:txBody>
                  <a:tcPr anchor="ctr"/>
                </a:tc>
              </a:tr>
              <a:tr h="548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Joanne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McGowan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VP</a:t>
                      </a: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Customer Experience &amp; Strategy Execution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Clare</a:t>
                      </a:r>
                      <a:r>
                        <a:rPr lang="en-US" sz="1600" b="1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Smith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VP &amp; Chief Financial Officer</a:t>
                      </a:r>
                      <a:endParaRPr lang="en-US" sz="1600" b="0" dirty="0" smtClean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3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64854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79C1"/>
                </a:solidFill>
                <a:latin typeface="Arial"/>
                <a:cs typeface="Arial"/>
              </a:rPr>
              <a:t>CoreSource: The Nation’s Largest </a:t>
            </a:r>
            <a:br>
              <a:rPr lang="en-US" sz="3200" b="1" dirty="0" smtClean="0">
                <a:solidFill>
                  <a:srgbClr val="0079C1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0079C1"/>
                </a:solidFill>
                <a:latin typeface="Arial"/>
                <a:cs typeface="Arial"/>
              </a:rPr>
              <a:t>Independent Benefits Administrator</a:t>
            </a:r>
            <a:endParaRPr lang="en-US" sz="32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Business Insurance ranks CoreSource as the nation’s 3</a:t>
            </a:r>
            <a:r>
              <a:rPr lang="en-US" sz="2400" baseline="30000" dirty="0" smtClean="0">
                <a:solidFill>
                  <a:srgbClr val="404040"/>
                </a:solidFill>
                <a:latin typeface="Arial"/>
                <a:cs typeface="Arial"/>
              </a:rPr>
              <a:t>rd</a:t>
            </a: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 largest health benefits administrator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Part of the Trustmark Companies, an A- rated mutual insurance company with over $2B in assets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Serving over 1.1M members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Over 11M claims processed totaling $8B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Clients ranging in size from 100 – 65,000 lives</a:t>
            </a:r>
            <a:endParaRPr lang="en-US" sz="24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5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18741" y="3458881"/>
            <a:ext cx="7519050" cy="1441901"/>
          </a:xfrm>
          <a:prstGeom prst="roundRect">
            <a:avLst/>
          </a:prstGeom>
          <a:solidFill>
            <a:srgbClr val="FFFFFF"/>
          </a:solidFill>
          <a:ln>
            <a:solidFill>
              <a:srgbClr val="0079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9C1"/>
                </a:solidFill>
                <a:latin typeface="Arial"/>
                <a:cs typeface="Arial"/>
              </a:rPr>
              <a:t>An Integral Part of a Larger Enterprise</a:t>
            </a:r>
            <a:endParaRPr lang="en-US" sz="3200" b="1" dirty="0">
              <a:solidFill>
                <a:srgbClr val="0079C1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Four business units with a shared mission to increase well-being through better health and greater </a:t>
            </a:r>
            <a:r>
              <a:rPr lang="en-US" sz="2400" dirty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lang="en-US" sz="2400" dirty="0" smtClean="0">
                <a:solidFill>
                  <a:srgbClr val="404040"/>
                </a:solidFill>
                <a:latin typeface="Arial"/>
                <a:cs typeface="Arial"/>
              </a:rPr>
              <a:t>inancial security.</a:t>
            </a:r>
            <a:endParaRPr lang="en-US" sz="24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7" y="4425598"/>
            <a:ext cx="1561042" cy="35123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7"/>
          <a:stretch/>
        </p:blipFill>
        <p:spPr>
          <a:xfrm>
            <a:off x="6648556" y="4384084"/>
            <a:ext cx="1408920" cy="426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22" y="4403164"/>
            <a:ext cx="1578045" cy="394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7" y="4386418"/>
            <a:ext cx="1676668" cy="417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25" y="3551139"/>
            <a:ext cx="1929476" cy="7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9187</TotalTime>
  <Words>433</Words>
  <Application>Microsoft Macintosh PowerPoint</Application>
  <PresentationFormat>On-screen Show (4:3)</PresentationFormat>
  <Paragraphs>109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CoreSource  Broker Summit</vt:lpstr>
      <vt:lpstr>Key Discussion Topics</vt:lpstr>
      <vt:lpstr>The CoreSource Team</vt:lpstr>
      <vt:lpstr>CoreSource Central</vt:lpstr>
      <vt:lpstr>CoreSource Northeast</vt:lpstr>
      <vt:lpstr>CoreSource West</vt:lpstr>
      <vt:lpstr>CoreSource Corporate</vt:lpstr>
      <vt:lpstr>CoreSource: The Nation’s Largest  Independent Benefits Administrator</vt:lpstr>
      <vt:lpstr>An Integral Part of a Larger Enterprise</vt:lpstr>
      <vt:lpstr>Trustmark Companies</vt:lpstr>
    </vt:vector>
  </TitlesOfParts>
  <Company>Trustmark Insurance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Matson</dc:creator>
  <cp:lastModifiedBy>Megan Harned</cp:lastModifiedBy>
  <cp:revision>63</cp:revision>
  <dcterms:created xsi:type="dcterms:W3CDTF">2016-05-12T18:16:02Z</dcterms:created>
  <dcterms:modified xsi:type="dcterms:W3CDTF">2016-06-23T18:47:14Z</dcterms:modified>
</cp:coreProperties>
</file>